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6D6642B-75C0-43FF-B99A-D8C2C4C38CEB}">
  <a:tblStyle styleId="{F6D6642B-75C0-43FF-B99A-D8C2C4C38CE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766c5ec80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766c5ec8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878e36977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878e36977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694375" y="1560672"/>
            <a:ext cx="1183725" cy="1183725"/>
          </a:xfrm>
          <a:prstGeom prst="rect">
            <a:avLst/>
          </a:prstGeom>
          <a:noFill/>
          <a:ln>
            <a:noFill/>
          </a:ln>
        </p:spPr>
      </p:pic>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Evaluation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455300" y="3949875"/>
          <a:ext cx="3000000" cy="3000000"/>
        </p:xfrm>
        <a:graphic>
          <a:graphicData uri="http://schemas.openxmlformats.org/drawingml/2006/table">
            <a:tbl>
              <a:tblPr>
                <a:noFill/>
                <a:tableStyleId>{F6D6642B-75C0-43FF-B99A-D8C2C4C38CEB}</a:tableStyleId>
              </a:tblPr>
              <a:tblGrid>
                <a:gridCol w="2698100"/>
                <a:gridCol w="4163500"/>
              </a:tblGrid>
              <a:tr h="274600">
                <a:tc>
                  <a:txBody>
                    <a:bodyPr/>
                    <a:lstStyle/>
                    <a:p>
                      <a:pPr indent="0" lvl="0" marL="0" rtl="0" algn="ctr">
                        <a:spcBef>
                          <a:spcPts val="0"/>
                        </a:spcBef>
                        <a:spcAft>
                          <a:spcPts val="0"/>
                        </a:spcAft>
                        <a:buNone/>
                      </a:pPr>
                      <a:r>
                        <a:rPr b="1" lang="en" sz="1200">
                          <a:latin typeface="Inter"/>
                          <a:ea typeface="Inter"/>
                          <a:cs typeface="Inter"/>
                          <a:sym typeface="Inter"/>
                        </a:rPr>
                        <a:t>Questions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Answer + Explanation</a:t>
                      </a:r>
                      <a:endParaRPr b="1" sz="1200">
                        <a:latin typeface="Inter"/>
                        <a:ea typeface="Inter"/>
                        <a:cs typeface="Inter"/>
                        <a:sym typeface="Inter"/>
                      </a:endParaRPr>
                    </a:p>
                  </a:txBody>
                  <a:tcPr marT="91425" marB="91425" marR="91425" marL="91425" anchor="ctr"/>
                </a:tc>
              </a:tr>
              <a:tr h="2746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Is the book written and illustrated by a Native American author?</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None/>
                      </a:pPr>
                      <a:r>
                        <a:rPr lang="en" sz="1200">
                          <a:latin typeface="Inter"/>
                          <a:ea typeface="Inter"/>
                          <a:cs typeface="Inter"/>
                          <a:sym typeface="Inter"/>
                        </a:rPr>
                        <a:t>Is the book historically accurate? Are dates or time frames provided?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None/>
                      </a:pPr>
                      <a:r>
                        <a:rPr lang="en" sz="1200">
                          <a:latin typeface="Inter"/>
                          <a:ea typeface="Inter"/>
                          <a:cs typeface="Inter"/>
                          <a:sym typeface="Inter"/>
                        </a:rPr>
                        <a:t>Is the book tribally specific?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None/>
                      </a:pPr>
                      <a:r>
                        <a:rPr lang="en" sz="1200">
                          <a:latin typeface="Inter"/>
                          <a:ea typeface="Inter"/>
                          <a:cs typeface="Inter"/>
                          <a:sym typeface="Inter"/>
                        </a:rPr>
                        <a:t>Does the book avoid stereotypes and generalizations?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Does the avoid romanticisms, incorrectly used Indigenous words, and broken English?</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nchor="ctr"/>
                </a:tc>
              </a:tr>
            </a:tbl>
          </a:graphicData>
        </a:graphic>
      </p:graphicFrame>
      <p:sp>
        <p:nvSpPr>
          <p:cNvPr id="61" name="Google Shape;61;p13"/>
          <p:cNvSpPr txBox="1"/>
          <p:nvPr/>
        </p:nvSpPr>
        <p:spPr>
          <a:xfrm>
            <a:off x="1878100" y="1604884"/>
            <a:ext cx="5439000" cy="1095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sp>
        <p:nvSpPr>
          <p:cNvPr id="62" name="Google Shape;62;p13"/>
          <p:cNvSpPr txBox="1"/>
          <p:nvPr/>
        </p:nvSpPr>
        <p:spPr>
          <a:xfrm>
            <a:off x="460050" y="2740750"/>
            <a:ext cx="6861600" cy="86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Write the name of the book, author, and illustrator on the lines provided. Using available information answer each of the questions by checking the appropriate box. If the information isn’t know or available or the question isn’t relevant to the book, place a mark in the final column. Then answer the final two questions about the book and myths about Indigenous people.</a:t>
            </a:r>
            <a:endParaRPr sz="1100">
              <a:solidFill>
                <a:schemeClr val="dk1"/>
              </a:solidFill>
              <a:latin typeface="Halant"/>
              <a:ea typeface="Halant"/>
              <a:cs typeface="Halant"/>
              <a:sym typeface="Halant"/>
            </a:endParaRPr>
          </a:p>
        </p:txBody>
      </p:sp>
      <p:sp>
        <p:nvSpPr>
          <p:cNvPr id="63" name="Google Shape;63;p13"/>
          <p:cNvSpPr txBox="1"/>
          <p:nvPr/>
        </p:nvSpPr>
        <p:spPr>
          <a:xfrm>
            <a:off x="492100" y="89675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Evaluation Worksheet was adapted from Native Knowledge 360° Education Initiative by the National Museum of the American Indian.</a:t>
            </a:r>
            <a:endParaRPr sz="1000">
              <a:solidFill>
                <a:schemeClr val="dk2"/>
              </a:solidFill>
              <a:latin typeface="Inter"/>
              <a:ea typeface="Inter"/>
              <a:cs typeface="Inter"/>
              <a:sym typeface="Inter"/>
            </a:endParaRPr>
          </a:p>
        </p:txBody>
      </p:sp>
      <p:sp>
        <p:nvSpPr>
          <p:cNvPr id="64" name="Google Shape;64;p13"/>
          <p:cNvSpPr txBox="1"/>
          <p:nvPr/>
        </p:nvSpPr>
        <p:spPr>
          <a:xfrm>
            <a:off x="420775" y="3562300"/>
            <a:ext cx="6861600" cy="52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Title: ____________________  Author: ____________________  Illustrator: ____________________</a:t>
            </a:r>
            <a:endParaRPr b="1" sz="1300" u="sng">
              <a:solidFill>
                <a:schemeClr val="accent1"/>
              </a:solidFill>
              <a:latin typeface="Inter"/>
              <a:ea typeface="Inter"/>
              <a:cs typeface="Inter"/>
              <a:sym typeface="Inter"/>
            </a:endParaRPr>
          </a:p>
        </p:txBody>
      </p:sp>
      <p:sp>
        <p:nvSpPr>
          <p:cNvPr id="65" name="Google Shape;65;p13"/>
          <p:cNvSpPr txBox="1"/>
          <p:nvPr/>
        </p:nvSpPr>
        <p:spPr>
          <a:xfrm>
            <a:off x="444550" y="7308825"/>
            <a:ext cx="6930900" cy="911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a:t>
            </a:r>
            <a:r>
              <a:rPr lang="en" sz="1200">
                <a:solidFill>
                  <a:schemeClr val="dk1"/>
                </a:solidFill>
                <a:latin typeface="Inter"/>
                <a:ea typeface="Inter"/>
                <a:cs typeface="Inter"/>
                <a:sym typeface="Inter"/>
              </a:rPr>
              <a:t> myth was addressed b</a:t>
            </a:r>
            <a:r>
              <a:rPr lang="en" sz="1200">
                <a:solidFill>
                  <a:schemeClr val="dk1"/>
                </a:solidFill>
                <a:latin typeface="Inter"/>
                <a:ea typeface="Inter"/>
                <a:cs typeface="Inter"/>
                <a:sym typeface="Inter"/>
              </a:rPr>
              <a:t>y the book?</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was the myth dispelled or reinforced?</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pic>
        <p:nvPicPr>
          <p:cNvPr id="70" name="Google Shape;70;p14"/>
          <p:cNvPicPr preferRelativeResize="0"/>
          <p:nvPr/>
        </p:nvPicPr>
        <p:blipFill>
          <a:blip r:embed="rId3">
            <a:alphaModFix/>
          </a:blip>
          <a:stretch>
            <a:fillRect/>
          </a:stretch>
        </p:blipFill>
        <p:spPr>
          <a:xfrm>
            <a:off x="694375" y="1560672"/>
            <a:ext cx="1183725" cy="1183725"/>
          </a:xfrm>
          <a:prstGeom prst="rect">
            <a:avLst/>
          </a:prstGeom>
          <a:noFill/>
          <a:ln>
            <a:noFill/>
          </a:ln>
        </p:spPr>
      </p:pic>
      <p:sp>
        <p:nvSpPr>
          <p:cNvPr id="71" name="Google Shape;71;p14"/>
          <p:cNvSpPr txBox="1"/>
          <p:nvPr/>
        </p:nvSpPr>
        <p:spPr>
          <a:xfrm>
            <a:off x="1878100" y="1604884"/>
            <a:ext cx="5439000" cy="1095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3" name="Google Shape;73;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Evaluation (Exemplar)</a:t>
            </a:r>
            <a:endParaRPr sz="1500">
              <a:solidFill>
                <a:srgbClr val="000000"/>
              </a:solidFill>
              <a:latin typeface="Plus Jakarta Sans Medium"/>
              <a:ea typeface="Plus Jakarta Sans Medium"/>
              <a:cs typeface="Plus Jakarta Sans Medium"/>
              <a:sym typeface="Plus Jakarta Sans Medium"/>
            </a:endParaRPr>
          </a:p>
        </p:txBody>
      </p:sp>
      <p:pic>
        <p:nvPicPr>
          <p:cNvPr id="74" name="Google Shape;74;p14"/>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75" name="Google Shape;7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4"/>
          <p:cNvGraphicFramePr/>
          <p:nvPr/>
        </p:nvGraphicFramePr>
        <p:xfrm>
          <a:off x="455300" y="3949875"/>
          <a:ext cx="3000000" cy="3000000"/>
        </p:xfrm>
        <a:graphic>
          <a:graphicData uri="http://schemas.openxmlformats.org/drawingml/2006/table">
            <a:tbl>
              <a:tblPr>
                <a:noFill/>
                <a:tableStyleId>{F6D6642B-75C0-43FF-B99A-D8C2C4C38CEB}</a:tableStyleId>
              </a:tblPr>
              <a:tblGrid>
                <a:gridCol w="2698100"/>
                <a:gridCol w="4163500"/>
              </a:tblGrid>
              <a:tr h="274600">
                <a:tc>
                  <a:txBody>
                    <a:bodyPr/>
                    <a:lstStyle/>
                    <a:p>
                      <a:pPr indent="0" lvl="0" marL="0" rtl="0" algn="ctr">
                        <a:spcBef>
                          <a:spcPts val="0"/>
                        </a:spcBef>
                        <a:spcAft>
                          <a:spcPts val="0"/>
                        </a:spcAft>
                        <a:buNone/>
                      </a:pPr>
                      <a:r>
                        <a:rPr b="1" lang="en" sz="1200">
                          <a:latin typeface="Inter"/>
                          <a:ea typeface="Inter"/>
                          <a:cs typeface="Inter"/>
                          <a:sym typeface="Inter"/>
                        </a:rPr>
                        <a:t>Questions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Answer + Explanation</a:t>
                      </a:r>
                      <a:endParaRPr b="1" sz="1200">
                        <a:latin typeface="Inter"/>
                        <a:ea typeface="Inter"/>
                        <a:cs typeface="Inter"/>
                        <a:sym typeface="Inter"/>
                      </a:endParaRPr>
                    </a:p>
                  </a:txBody>
                  <a:tcPr marT="91425" marB="91425" marR="91425" marL="91425" anchor="ctr"/>
                </a:tc>
              </a:tr>
              <a:tr h="2746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Is the book written and illustrated by a Native American author?</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Yes, Violet Duncan is Plains Cree and Taino from the Kehewin Cree Nation.</a:t>
                      </a:r>
                      <a:endParaRPr b="1" sz="1200">
                        <a:solidFill>
                          <a:schemeClr val="accent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None/>
                      </a:pPr>
                      <a:r>
                        <a:rPr lang="en" sz="1200">
                          <a:latin typeface="Inter"/>
                          <a:ea typeface="Inter"/>
                          <a:cs typeface="Inter"/>
                          <a:sym typeface="Inter"/>
                        </a:rPr>
                        <a:t>Is the book historically accurate? Are dates or time frames provided?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book does not provide dates or time frames but it is not portraying historical inaccuracies.</a:t>
                      </a:r>
                      <a:endParaRPr b="1" sz="1200">
                        <a:solidFill>
                          <a:schemeClr val="accent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None/>
                      </a:pPr>
                      <a:r>
                        <a:rPr lang="en" sz="1200">
                          <a:latin typeface="Inter"/>
                          <a:ea typeface="Inter"/>
                          <a:cs typeface="Inter"/>
                          <a:sym typeface="Inter"/>
                        </a:rPr>
                        <a:t>Is the book tribally specific?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Sometimes it references a specific group, but it is mostly focused on being “native” rather than tribally specific.</a:t>
                      </a:r>
                      <a:endParaRPr b="1" sz="1200">
                        <a:solidFill>
                          <a:schemeClr val="accent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None/>
                      </a:pPr>
                      <a:r>
                        <a:rPr lang="en" sz="1200">
                          <a:latin typeface="Inter"/>
                          <a:ea typeface="Inter"/>
                          <a:cs typeface="Inter"/>
                          <a:sym typeface="Inter"/>
                        </a:rPr>
                        <a:t>Does the book avoid stereotypes and generalizations?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Sometimes it reinforced stereotypes. It said that boys grow their hair long like a warrior and it showed a family setting up a teepee.</a:t>
                      </a:r>
                      <a:endParaRPr b="1" sz="1200">
                        <a:solidFill>
                          <a:schemeClr val="accent1"/>
                        </a:solidFill>
                        <a:latin typeface="Inter"/>
                        <a:ea typeface="Inter"/>
                        <a:cs typeface="Inter"/>
                        <a:sym typeface="Inter"/>
                      </a:endParaRPr>
                    </a:p>
                  </a:txBody>
                  <a:tcPr marT="91425" marB="91425" marR="91425" marL="91425" anchor="ctr"/>
                </a:tc>
              </a:tr>
              <a:tr h="297500">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Does the avoid romanticisms, incorrectly used Indigenous words, and broken English?</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Mostly yes but it did reference a pow-pow. This was probably used in the right context. </a:t>
                      </a:r>
                      <a:endParaRPr b="1" sz="1200">
                        <a:solidFill>
                          <a:schemeClr val="accent1"/>
                        </a:solidFill>
                        <a:latin typeface="Inter"/>
                        <a:ea typeface="Inter"/>
                        <a:cs typeface="Inter"/>
                        <a:sym typeface="Inter"/>
                      </a:endParaRPr>
                    </a:p>
                  </a:txBody>
                  <a:tcPr marT="91425" marB="91425" marR="91425" marL="91425" anchor="ctr"/>
                </a:tc>
              </a:tr>
            </a:tbl>
          </a:graphicData>
        </a:graphic>
      </p:graphicFrame>
      <p:sp>
        <p:nvSpPr>
          <p:cNvPr id="78" name="Google Shape;78;p14"/>
          <p:cNvSpPr txBox="1"/>
          <p:nvPr/>
        </p:nvSpPr>
        <p:spPr>
          <a:xfrm>
            <a:off x="460050" y="2740750"/>
            <a:ext cx="6861600" cy="86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Write the name of the book, author, and illustrator on the lines provided. Using available information answer each of the questions by checking the appropriate box. If the information isn’t know or available or the question isn’t relevant to the book, place a mark in the final column. Then answer the final two questions about the book and myths about Indigenous people.</a:t>
            </a:r>
            <a:endParaRPr sz="1100">
              <a:solidFill>
                <a:schemeClr val="dk1"/>
              </a:solidFill>
              <a:latin typeface="Halant"/>
              <a:ea typeface="Halant"/>
              <a:cs typeface="Halant"/>
              <a:sym typeface="Halant"/>
            </a:endParaRPr>
          </a:p>
        </p:txBody>
      </p:sp>
      <p:sp>
        <p:nvSpPr>
          <p:cNvPr id="79" name="Google Shape;79;p14"/>
          <p:cNvSpPr txBox="1"/>
          <p:nvPr/>
        </p:nvSpPr>
        <p:spPr>
          <a:xfrm>
            <a:off x="492100" y="89675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Evaluation Worksheet was adapted from Native Knowledge 360° Education Initiative by the National Museum of the American Indian.</a:t>
            </a:r>
            <a:endParaRPr sz="1000">
              <a:solidFill>
                <a:schemeClr val="dk2"/>
              </a:solidFill>
              <a:latin typeface="Inter"/>
              <a:ea typeface="Inter"/>
              <a:cs typeface="Inter"/>
              <a:sym typeface="Inter"/>
            </a:endParaRPr>
          </a:p>
        </p:txBody>
      </p:sp>
      <p:sp>
        <p:nvSpPr>
          <p:cNvPr id="80" name="Google Shape;80;p14"/>
          <p:cNvSpPr txBox="1"/>
          <p:nvPr/>
        </p:nvSpPr>
        <p:spPr>
          <a:xfrm>
            <a:off x="420775" y="3562300"/>
            <a:ext cx="6861600" cy="52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latin typeface="Inter"/>
                <a:ea typeface="Inter"/>
                <a:cs typeface="Inter"/>
                <a:sym typeface="Inter"/>
              </a:rPr>
              <a:t>Title: </a:t>
            </a:r>
            <a:r>
              <a:rPr b="1" lang="en" sz="1300" u="sng">
                <a:solidFill>
                  <a:schemeClr val="accent1"/>
                </a:solidFill>
                <a:latin typeface="Inter"/>
                <a:ea typeface="Inter"/>
                <a:cs typeface="Inter"/>
                <a:sym typeface="Inter"/>
              </a:rPr>
              <a:t>“I am Native”</a:t>
            </a:r>
            <a:r>
              <a:rPr lang="en" sz="1300">
                <a:solidFill>
                  <a:schemeClr val="dk1"/>
                </a:solidFill>
                <a:latin typeface="Inter"/>
                <a:ea typeface="Inter"/>
                <a:cs typeface="Inter"/>
                <a:sym typeface="Inter"/>
              </a:rPr>
              <a:t>  	Author: </a:t>
            </a:r>
            <a:r>
              <a:rPr b="1" lang="en" sz="1300" u="sng">
                <a:solidFill>
                  <a:schemeClr val="accent1"/>
                </a:solidFill>
                <a:latin typeface="Inter"/>
                <a:ea typeface="Inter"/>
                <a:cs typeface="Inter"/>
                <a:sym typeface="Inter"/>
              </a:rPr>
              <a:t>Violet Duncan</a:t>
            </a:r>
            <a:r>
              <a:rPr lang="en" sz="1300">
                <a:solidFill>
                  <a:schemeClr val="dk1"/>
                </a:solidFill>
                <a:latin typeface="Inter"/>
                <a:ea typeface="Inter"/>
                <a:cs typeface="Inter"/>
                <a:sym typeface="Inter"/>
              </a:rPr>
              <a:t>  	Illustrator: </a:t>
            </a:r>
            <a:r>
              <a:rPr b="1" lang="en" sz="1300" u="sng">
                <a:solidFill>
                  <a:schemeClr val="accent1"/>
                </a:solidFill>
                <a:latin typeface="Inter"/>
                <a:ea typeface="Inter"/>
                <a:cs typeface="Inter"/>
                <a:sym typeface="Inter"/>
              </a:rPr>
              <a:t>Not stated</a:t>
            </a:r>
            <a:endParaRPr b="1" sz="1300" u="sng">
              <a:solidFill>
                <a:schemeClr val="accent1"/>
              </a:solidFill>
              <a:latin typeface="Inter"/>
              <a:ea typeface="Inter"/>
              <a:cs typeface="Inter"/>
              <a:sym typeface="Inter"/>
            </a:endParaRPr>
          </a:p>
        </p:txBody>
      </p:sp>
      <p:sp>
        <p:nvSpPr>
          <p:cNvPr id="81" name="Google Shape;81;p14"/>
          <p:cNvSpPr txBox="1"/>
          <p:nvPr/>
        </p:nvSpPr>
        <p:spPr>
          <a:xfrm>
            <a:off x="444550" y="7766025"/>
            <a:ext cx="6930900" cy="911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myth was addressed by the book?</a:t>
            </a:r>
            <a:endParaRPr sz="1200">
              <a:solidFill>
                <a:schemeClr val="dk1"/>
              </a:solidFill>
              <a:latin typeface="Inter"/>
              <a:ea typeface="Inter"/>
              <a:cs typeface="Inter"/>
              <a:sym typeface="Inter"/>
            </a:endParaRPr>
          </a:p>
          <a:p>
            <a:pPr indent="457200" lvl="0" marL="0" rtl="0" algn="l">
              <a:lnSpc>
                <a:spcPct val="96999"/>
              </a:lnSpc>
              <a:spcBef>
                <a:spcPts val="0"/>
              </a:spcBef>
              <a:spcAft>
                <a:spcPts val="0"/>
              </a:spcAft>
              <a:buNone/>
            </a:pPr>
            <a:r>
              <a:rPr b="1" lang="en" sz="1200">
                <a:solidFill>
                  <a:schemeClr val="accent1"/>
                </a:solidFill>
                <a:latin typeface="Inter"/>
                <a:ea typeface="Inter"/>
                <a:cs typeface="Inter"/>
                <a:sym typeface="Inter"/>
              </a:rPr>
              <a:t>All the real Indians died off, leaving behind no true American Indian descendents or cultural continuity in the present day.</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was the myth dispelled or reinforced?</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chemeClr val="accent1"/>
                </a:solidFill>
                <a:latin typeface="Inter"/>
                <a:ea typeface="Inter"/>
                <a:cs typeface="Inter"/>
                <a:sym typeface="Inter"/>
              </a:rPr>
              <a:t>It very clearly showed contemporary Native Americans participating in activities that continue cultural customs.</a:t>
            </a:r>
            <a:endParaRPr b="1" sz="12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